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10282225" cx="1828005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19541C-9006-4B6F-B121-B623AF9A8F10}">
  <a:tblStyle styleId="{2C19541C-9006-4B6F-B121-B623AF9A8F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Robo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b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would be the introduction slide of the topic that you are covering in this subsection.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this slide plays, you could talk about the main aim that we’d be covering in this video.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3313e1d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a3313e1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60855f80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f60855f8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b138393b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2fb138393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adddefc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fadddef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b445bc9c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fb445bc9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adddefc4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2fadddef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a3313e1da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a3313e1d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the start of the video, we’d like to highlight what are important topics or pointers that we’d be covering in this video. This slide would immediately follow the intro/name slide. This would just be say 2-3 points for the viewers to know what they are getting into.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71ee3daf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b71ee3da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[Mandatory Slide]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Here the name of the next section needs to be mentioned. The narration as you guessed it would be just letting the viewer know what we’d be taking over next! ☺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nd Subsection Title">
  <p:cSld name="Section and Subsection Title">
    <p:bg>
      <p:bgPr>
        <a:solidFill>
          <a:srgbClr val="F3702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/>
        </p:nvSpPr>
        <p:spPr>
          <a:xfrm flipH="1" rot="10800000">
            <a:off x="0" y="0"/>
            <a:ext cx="18280063" cy="93874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1"/>
          <p:cNvSpPr/>
          <p:nvPr/>
        </p:nvSpPr>
        <p:spPr>
          <a:xfrm flipH="1" rot="10800000">
            <a:off x="0" y="9241171"/>
            <a:ext cx="18280063" cy="148131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114251" y="9389302"/>
            <a:ext cx="16756724" cy="892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Assembly)">
  <p:cSld name="Blank (Assembly)">
    <p:bg>
      <p:bgPr>
        <a:solidFill>
          <a:srgbClr val="3E5DAA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Classic)">
  <p:cSld name="Blank (Classic)">
    <p:bg>
      <p:bgPr>
        <a:solidFill>
          <a:srgbClr val="F3702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Ruby)">
  <p:cSld name="Blank (Ruby)">
    <p:bg>
      <p:bgPr>
        <a:solidFill>
          <a:srgbClr val="EE2D4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ield)">
  <p:cSld name="Blank (Field)">
    <p:bg>
      <p:bgPr>
        <a:solidFill>
          <a:srgbClr val="00A349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Evolve)">
  <p:cSld name="Blank (Evolve)">
    <p:bg>
      <p:bgPr>
        <a:solidFill>
          <a:srgbClr val="29BEC6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Hack)">
  <p:cSld name="Blank (Hack)">
    <p:bg>
      <p:bgPr>
        <a:solidFill>
          <a:srgbClr val="4C3896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print)">
  <p:cSld name="Blank (Sprint)">
    <p:bg>
      <p:bgPr>
        <a:solidFill>
          <a:srgbClr val="BE1A8C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and Subsection Title">
  <p:cSld name="Section and Subsection 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/>
          <p:nvPr>
            <p:ph type="ctrTitle"/>
          </p:nvPr>
        </p:nvSpPr>
        <p:spPr>
          <a:xfrm>
            <a:off x="780711" y="3636865"/>
            <a:ext cx="16437000" cy="186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" type="subTitle"/>
          </p:nvPr>
        </p:nvSpPr>
        <p:spPr>
          <a:xfrm>
            <a:off x="780711" y="5575679"/>
            <a:ext cx="16437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65" name="Google Shape;6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flipH="1" rot="10800000">
            <a:off x="0" y="1312192"/>
            <a:ext cx="18280063" cy="89700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/>
          <p:nvPr/>
        </p:nvSpPr>
        <p:spPr>
          <a:xfrm>
            <a:off x="0" y="1312094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196414" y="32685"/>
            <a:ext cx="17645539" cy="12048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rse Title" type="title">
  <p:cSld name="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2"/>
          <p:cNvSpPr txBox="1"/>
          <p:nvPr>
            <p:ph type="title"/>
          </p:nvPr>
        </p:nvSpPr>
        <p:spPr>
          <a:xfrm>
            <a:off x="780711" y="5605055"/>
            <a:ext cx="164370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51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Packt-Logo-white.png" id="68" name="Google Shape;6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2954094"/>
            <a:ext cx="674541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lone Introduction or Summary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/>
          <p:nvPr>
            <p:ph type="title"/>
          </p:nvPr>
        </p:nvSpPr>
        <p:spPr>
          <a:xfrm>
            <a:off x="921500" y="4128788"/>
            <a:ext cx="16437000" cy="20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83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83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71" name="Google Shape;7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4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4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77" name="Google Shape;7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/>
          <p:nvPr/>
        </p:nvSpPr>
        <p:spPr>
          <a:xfrm flipH="1" rot="10800000">
            <a:off x="0" y="3370539"/>
            <a:ext cx="18280200" cy="6911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5"/>
          <p:cNvSpPr/>
          <p:nvPr/>
        </p:nvSpPr>
        <p:spPr>
          <a:xfrm>
            <a:off x="0" y="3370440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5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>
            <a:off x="943390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25"/>
          <p:cNvSpPr txBox="1"/>
          <p:nvPr>
            <p:ph idx="2" type="body"/>
          </p:nvPr>
        </p:nvSpPr>
        <p:spPr>
          <a:xfrm>
            <a:off x="9384425" y="3836375"/>
            <a:ext cx="79962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84" name="Google Shape;8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/>
          <p:nvPr/>
        </p:nvSpPr>
        <p:spPr>
          <a:xfrm flipH="1" rot="10800000">
            <a:off x="0" y="1312238"/>
            <a:ext cx="18280200" cy="89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6"/>
          <p:cNvSpPr/>
          <p:nvPr/>
        </p:nvSpPr>
        <p:spPr>
          <a:xfrm>
            <a:off x="0" y="1312094"/>
            <a:ext cx="18280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/>
          <p:cNvSpPr txBox="1"/>
          <p:nvPr>
            <p:ph type="title"/>
          </p:nvPr>
        </p:nvSpPr>
        <p:spPr>
          <a:xfrm>
            <a:off x="196414" y="32685"/>
            <a:ext cx="17645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9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5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beacon.png" id="89" name="Google Shape;8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7"/>
          <p:cNvSpPr txBox="1"/>
          <p:nvPr/>
        </p:nvSpPr>
        <p:spPr>
          <a:xfrm flipH="1" rot="10800000">
            <a:off x="6550356" y="88"/>
            <a:ext cx="117297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7"/>
          <p:cNvSpPr/>
          <p:nvPr/>
        </p:nvSpPr>
        <p:spPr>
          <a:xfrm rot="-5400000">
            <a:off x="1517856" y="5032538"/>
            <a:ext cx="102822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7"/>
          <p:cNvSpPr txBox="1"/>
          <p:nvPr>
            <p:ph type="title"/>
          </p:nvPr>
        </p:nvSpPr>
        <p:spPr>
          <a:xfrm>
            <a:off x="451958" y="715270"/>
            <a:ext cx="5613600" cy="19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Google Shape;94;p27"/>
          <p:cNvSpPr txBox="1"/>
          <p:nvPr>
            <p:ph idx="1" type="body"/>
          </p:nvPr>
        </p:nvSpPr>
        <p:spPr>
          <a:xfrm>
            <a:off x="451954" y="2930244"/>
            <a:ext cx="5613600" cy="6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beacon.png" id="95" name="Google Shape;9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8"/>
          <p:cNvSpPr txBox="1"/>
          <p:nvPr>
            <p:ph type="title"/>
          </p:nvPr>
        </p:nvSpPr>
        <p:spPr>
          <a:xfrm>
            <a:off x="980075" y="976049"/>
            <a:ext cx="16061100" cy="81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icon-white.png" id="98" name="Google Shape;9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ummary">
  <p:cSld name="Split Summar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9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9"/>
          <p:cNvSpPr txBox="1"/>
          <p:nvPr>
            <p:ph type="title"/>
          </p:nvPr>
        </p:nvSpPr>
        <p:spPr>
          <a:xfrm>
            <a:off x="530769" y="2465208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03" name="Google Shape;103;p29"/>
          <p:cNvSpPr txBox="1"/>
          <p:nvPr>
            <p:ph idx="1" type="subTitle"/>
          </p:nvPr>
        </p:nvSpPr>
        <p:spPr>
          <a:xfrm>
            <a:off x="530769" y="5556360"/>
            <a:ext cx="8086800" cy="24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9"/>
          <p:cNvSpPr txBox="1"/>
          <p:nvPr>
            <p:ph idx="2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05" name="Google Shape;10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thor Profile">
  <p:cSld name="Author Profi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0"/>
          <p:cNvSpPr/>
          <p:nvPr/>
        </p:nvSpPr>
        <p:spPr>
          <a:xfrm flipH="1">
            <a:off x="-68" y="0"/>
            <a:ext cx="9140100" cy="1028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0"/>
          <p:cNvSpPr/>
          <p:nvPr/>
        </p:nvSpPr>
        <p:spPr>
          <a:xfrm rot="5400000">
            <a:off x="3891283" y="5033100"/>
            <a:ext cx="10281000" cy="217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0"/>
          <p:cNvSpPr txBox="1"/>
          <p:nvPr>
            <p:ph type="title"/>
          </p:nvPr>
        </p:nvSpPr>
        <p:spPr>
          <a:xfrm>
            <a:off x="530769" y="6772113"/>
            <a:ext cx="8086800" cy="29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400"/>
              <a:buFont typeface="Calibri"/>
              <a:buNone/>
              <a:defRPr b="0" i="0" sz="4798" u="none" cap="none" strike="noStrike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0" name="Google Shape;110;p30"/>
          <p:cNvSpPr txBox="1"/>
          <p:nvPr>
            <p:ph idx="1" type="body"/>
          </p:nvPr>
        </p:nvSpPr>
        <p:spPr>
          <a:xfrm>
            <a:off x="9874713" y="1447731"/>
            <a:ext cx="7670700" cy="73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11" name="Google Shape;111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rporate headshot of a man" id="112" name="Google Shape;11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4116" y="1835103"/>
            <a:ext cx="4580100" cy="4580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1"/>
          <p:cNvSpPr txBox="1"/>
          <p:nvPr/>
        </p:nvSpPr>
        <p:spPr>
          <a:xfrm flipH="1" rot="10800000">
            <a:off x="0" y="-148"/>
            <a:ext cx="18280200" cy="938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1"/>
          <p:cNvSpPr/>
          <p:nvPr/>
        </p:nvSpPr>
        <p:spPr>
          <a:xfrm flipH="1" rot="10800000">
            <a:off x="0" y="9241102"/>
            <a:ext cx="18280200" cy="148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1"/>
          <p:cNvSpPr txBox="1"/>
          <p:nvPr>
            <p:ph idx="1" type="body"/>
          </p:nvPr>
        </p:nvSpPr>
        <p:spPr>
          <a:xfrm>
            <a:off x="114251" y="9389302"/>
            <a:ext cx="167568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943390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9384425" y="3836375"/>
            <a:ext cx="7996328" cy="54178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3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2"/>
          <p:cNvSpPr txBox="1"/>
          <p:nvPr>
            <p:ph type="title"/>
          </p:nvPr>
        </p:nvSpPr>
        <p:spPr>
          <a:xfrm>
            <a:off x="921500" y="2495444"/>
            <a:ext cx="16437000" cy="39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9" name="Google Shape;119;p32"/>
          <p:cNvSpPr txBox="1"/>
          <p:nvPr>
            <p:ph idx="1" type="body"/>
          </p:nvPr>
        </p:nvSpPr>
        <p:spPr>
          <a:xfrm>
            <a:off x="3189415" y="6544819"/>
            <a:ext cx="11901300" cy="26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icon-white.png" id="120" name="Google Shape;12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2" name="Google Shape;122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End">
  <p:cSld name="Section End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4"/>
          <p:cNvSpPr txBox="1"/>
          <p:nvPr>
            <p:ph idx="1" type="body"/>
          </p:nvPr>
        </p:nvSpPr>
        <p:spPr>
          <a:xfrm>
            <a:off x="9136133" y="1128977"/>
            <a:ext cx="8208600" cy="802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Packt-Logo-white.png" id="125" name="Google Shape;125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5403" y="3525180"/>
            <a:ext cx="6745412" cy="3231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Assembly)">
  <p:cSld name="Blank (Assembly)">
    <p:bg>
      <p:bgPr>
        <a:solidFill>
          <a:srgbClr val="3E5DAA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7" name="Google Shape;127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Classic)">
  <p:cSld name="Blank (Classic)">
    <p:bg>
      <p:bgPr>
        <a:solidFill>
          <a:srgbClr val="333333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29" name="Google Shape;12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Ruby)">
  <p:cSld name="Blank (Ruby)">
    <p:bg>
      <p:bgPr>
        <a:solidFill>
          <a:srgbClr val="EE2D4A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1" name="Google Shape;131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Field)">
  <p:cSld name="Blank (Field)">
    <p:bg>
      <p:bgPr>
        <a:solidFill>
          <a:srgbClr val="00A349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3" name="Google Shape;133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Evolve)">
  <p:cSld name="Blank (Evolve)">
    <p:bg>
      <p:bgPr>
        <a:solidFill>
          <a:srgbClr val="29BEC6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5" name="Google Shape;135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Hack)">
  <p:cSld name="Blank (Hack)">
    <p:bg>
      <p:bgPr>
        <a:solidFill>
          <a:srgbClr val="4C3896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7" name="Google Shape;137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(Sprint)">
  <p:cSld name="Blank (Sprint)">
    <p:bg>
      <p:bgPr>
        <a:solidFill>
          <a:srgbClr val="BE1A8C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-white.png" id="139" name="Google Shape;139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40961" y="8265420"/>
            <a:ext cx="876064" cy="1668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 rot="10800000">
            <a:off x="0" y="3370440"/>
            <a:ext cx="18280063" cy="6911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/>
          <p:nvPr/>
        </p:nvSpPr>
        <p:spPr>
          <a:xfrm>
            <a:off x="0" y="3370440"/>
            <a:ext cx="18280063" cy="217099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9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598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31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980075" y="976049"/>
            <a:ext cx="16061026" cy="81778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19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199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921500" y="2495444"/>
            <a:ext cx="16437063" cy="392518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398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23989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89415" y="6544819"/>
            <a:ext cx="11901233" cy="26003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1800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Calibri"/>
              <a:buNone/>
              <a:defRPr b="0" i="0" sz="2799" u="none" cap="none" strike="noStrike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/>
        </p:nvSpPr>
        <p:spPr>
          <a:xfrm flipH="1" rot="10800000">
            <a:off x="6550356" y="50"/>
            <a:ext cx="11729707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8"/>
          <p:cNvSpPr/>
          <p:nvPr/>
        </p:nvSpPr>
        <p:spPr>
          <a:xfrm rot="-5400000">
            <a:off x="1517790" y="5032566"/>
            <a:ext cx="10282238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"/>
          <p:cNvSpPr txBox="1"/>
          <p:nvPr>
            <p:ph type="title"/>
          </p:nvPr>
        </p:nvSpPr>
        <p:spPr>
          <a:xfrm>
            <a:off x="451958" y="715270"/>
            <a:ext cx="5613563" cy="190591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7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4798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51954" y="2930244"/>
            <a:ext cx="5613563" cy="63240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3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ummary">
  <p:cSld name="Split Summar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 flipH="1">
            <a:off x="0" y="0"/>
            <a:ext cx="9140032" cy="10282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9"/>
          <p:cNvSpPr/>
          <p:nvPr/>
        </p:nvSpPr>
        <p:spPr>
          <a:xfrm rot="5400000">
            <a:off x="3891310" y="5033166"/>
            <a:ext cx="10281039" cy="217106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82750" lIns="182750" spcFirstLastPara="1" rIns="182750" wrap="square" tIns="182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559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530769" y="2465208"/>
            <a:ext cx="8086889" cy="296322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None/>
              <a:defRPr b="0" i="0" sz="8396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8396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530769" y="5556360"/>
            <a:ext cx="8086889" cy="24690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4198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9874713" y="1447731"/>
            <a:ext cx="7670669" cy="738677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1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rse Title and Author Name" type="title">
  <p:cSld name="TITLE">
    <p:bg>
      <p:bgPr>
        <a:solidFill>
          <a:srgbClr val="F3702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type="ctrTitle"/>
          </p:nvPr>
        </p:nvSpPr>
        <p:spPr>
          <a:xfrm>
            <a:off x="780711" y="3636865"/>
            <a:ext cx="16437063" cy="186633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9596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9596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" type="subTitle"/>
          </p:nvPr>
        </p:nvSpPr>
        <p:spPr>
          <a:xfrm>
            <a:off x="780711" y="5575679"/>
            <a:ext cx="16437063" cy="86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29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7.xml"/><Relationship Id="rId6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33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43390" y="1476767"/>
            <a:ext cx="16437063" cy="15346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43390" y="3836374"/>
            <a:ext cx="16437063" cy="5417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7039683" y="9386898"/>
            <a:ext cx="1096924" cy="7868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702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943390" y="1476767"/>
            <a:ext cx="164370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0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943390" y="3836374"/>
            <a:ext cx="164370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libri"/>
              <a:buNone/>
              <a:defRPr b="0" i="0" sz="2799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20"/>
          <p:cNvSpPr txBox="1"/>
          <p:nvPr>
            <p:ph idx="12" type="sldNum"/>
          </p:nvPr>
        </p:nvSpPr>
        <p:spPr>
          <a:xfrm>
            <a:off x="17039683" y="9386898"/>
            <a:ext cx="10968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Roboto"/>
              <a:buNone/>
              <a:defRPr b="0" i="0" sz="1999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flask.pocoo.org/" TargetMode="External"/><Relationship Id="rId4" Type="http://schemas.openxmlformats.org/officeDocument/2006/relationships/hyperlink" Target="http://flask.pocoo.org/extensions/" TargetMode="External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hyperlink" Target="http://localhost:5000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djangoproject.com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hyperlink" Target="http://127.0.0.1:800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702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2"/>
          <p:cNvSpPr txBox="1"/>
          <p:nvPr/>
        </p:nvSpPr>
        <p:spPr>
          <a:xfrm>
            <a:off x="699950" y="4332400"/>
            <a:ext cx="16992600" cy="21135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750" lIns="182750" spcFirstLastPara="1" rIns="182750" wrap="square" tIns="182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96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Meet Flask and Django</a:t>
            </a:r>
            <a:endParaRPr sz="9596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3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b="0" i="0" lang="en" sz="4395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 this Video, we are going to take a look at…</a:t>
            </a:r>
            <a:endParaRPr b="0" i="0" sz="4395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43"/>
          <p:cNvSpPr txBox="1"/>
          <p:nvPr>
            <p:ph idx="4294967295" type="body"/>
          </p:nvPr>
        </p:nvSpPr>
        <p:spPr>
          <a:xfrm>
            <a:off x="421350" y="1777593"/>
            <a:ext cx="174168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Flask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Django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Comparison between Flask and Django</a:t>
            </a:r>
            <a:endParaRPr sz="3997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4"/>
          <p:cNvSpPr txBox="1"/>
          <p:nvPr/>
        </p:nvSpPr>
        <p:spPr>
          <a:xfrm>
            <a:off x="304800" y="1353550"/>
            <a:ext cx="17404500" cy="18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Flask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" sz="3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http://flask.pocoo.org/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) is a “</a:t>
            </a: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microframework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” for Python. It provides a </a:t>
            </a: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minimal set of functionalities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to support the development of simple web applications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44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Flask (1/2)</a:t>
            </a:r>
            <a:endParaRPr sz="4395"/>
          </a:p>
        </p:txBody>
      </p:sp>
      <p:sp>
        <p:nvSpPr>
          <p:cNvPr id="157" name="Google Shape;157;p44"/>
          <p:cNvSpPr txBox="1"/>
          <p:nvPr/>
        </p:nvSpPr>
        <p:spPr>
          <a:xfrm>
            <a:off x="304800" y="2779050"/>
            <a:ext cx="12480900" cy="3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Flask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features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URL routing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via Python decorators to Python functions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HTML templating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via the Jinja2 templating library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development webserver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(Werkzeug)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rich set of extensions: </a:t>
            </a:r>
            <a:r>
              <a:rPr lang="en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http://flask.pocoo.org/extensions/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4"/>
          <p:cNvSpPr txBox="1"/>
          <p:nvPr/>
        </p:nvSpPr>
        <p:spPr>
          <a:xfrm>
            <a:off x="322650" y="6454275"/>
            <a:ext cx="12273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Flask </a:t>
            </a:r>
            <a:r>
              <a:rPr b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does not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feature any</a:t>
            </a: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Object-Relational-Mapper</a:t>
            </a:r>
            <a:endParaRPr i="1"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feature user authentication/authorization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○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impose any </a:t>
            </a:r>
            <a:r>
              <a:rPr i="1"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convention or structure</a:t>
            </a: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to your app</a:t>
            </a:r>
            <a:endParaRPr sz="3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400"/>
              <a:buFont typeface="Calibri"/>
              <a:buChar char="●"/>
            </a:pPr>
            <a:r>
              <a:rPr lang="en" sz="3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… then, per se, it’s not even a MVC framework!</a:t>
            </a:r>
            <a:endParaRPr sz="3400"/>
          </a:p>
        </p:txBody>
      </p:sp>
      <p:pic>
        <p:nvPicPr>
          <p:cNvPr id="159" name="Google Shape;15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78150" y="4639241"/>
            <a:ext cx="5759698" cy="2252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50" y="3022150"/>
            <a:ext cx="4721075" cy="2172275"/>
          </a:xfrm>
          <a:prstGeom prst="rect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5" name="Google Shape;165;p45"/>
          <p:cNvSpPr txBox="1"/>
          <p:nvPr/>
        </p:nvSpPr>
        <p:spPr>
          <a:xfrm>
            <a:off x="304800" y="1663000"/>
            <a:ext cx="52812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simple web app in Flask</a:t>
            </a:r>
            <a:endParaRPr b="1" sz="36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6" name="Google Shape;166;p45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Flask (2/2)</a:t>
            </a:r>
            <a:endParaRPr sz="4395"/>
          </a:p>
        </p:txBody>
      </p:sp>
      <p:sp>
        <p:nvSpPr>
          <p:cNvPr id="167" name="Google Shape;167;p45"/>
          <p:cNvSpPr txBox="1"/>
          <p:nvPr/>
        </p:nvSpPr>
        <p:spPr>
          <a:xfrm>
            <a:off x="7703950" y="3508000"/>
            <a:ext cx="9962700" cy="4955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from flask import Flask, render_template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 = Flask(__name__)</a:t>
            </a:r>
            <a:endParaRPr b="1"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@app.route('/')</a:t>
            </a:r>
            <a:endParaRPr b="1" sz="30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def home():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  return </a:t>
            </a:r>
            <a:r>
              <a:rPr b="1" lang="en" sz="30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render_template(‘index.html')</a:t>
            </a:r>
            <a:endParaRPr b="1" sz="30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if __name__ == '__main__':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  app.run(debug=True)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8" name="Google Shape;168;p45"/>
          <p:cNvSpPr txBox="1"/>
          <p:nvPr/>
        </p:nvSpPr>
        <p:spPr>
          <a:xfrm>
            <a:off x="533600" y="8831375"/>
            <a:ext cx="156078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Run with: </a:t>
            </a:r>
            <a:r>
              <a:rPr lang="en" sz="36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python controllers.py</a:t>
            </a:r>
            <a:r>
              <a:rPr lang="en"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and head to </a:t>
            </a:r>
            <a:r>
              <a:rPr lang="en" sz="3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http://localhost:5000/</a:t>
            </a:r>
            <a:r>
              <a:rPr lang="en" sz="3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... </a:t>
            </a:r>
            <a:endParaRPr sz="36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9" name="Google Shape;169;p45"/>
          <p:cNvSpPr txBox="1"/>
          <p:nvPr/>
        </p:nvSpPr>
        <p:spPr>
          <a:xfrm>
            <a:off x="7703950" y="1756750"/>
            <a:ext cx="9962700" cy="1538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&lt;html&gt;&lt;head&gt;&lt;title&gt;Test&lt;/title&gt;&lt;/head&gt;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3A3A3A"/>
                </a:solidFill>
                <a:latin typeface="Courier New"/>
                <a:ea typeface="Courier New"/>
                <a:cs typeface="Courier New"/>
                <a:sym typeface="Courier New"/>
              </a:rPr>
              <a:t>&lt;body&gt;Hello!&lt;/body&gt;&lt;/html&gt;</a:t>
            </a:r>
            <a:endParaRPr b="1" sz="3000">
              <a:solidFill>
                <a:srgbClr val="3A3A3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70" name="Google Shape;170;p45"/>
          <p:cNvCxnSpPr>
            <a:endCxn id="167" idx="1"/>
          </p:cNvCxnSpPr>
          <p:nvPr/>
        </p:nvCxnSpPr>
        <p:spPr>
          <a:xfrm>
            <a:off x="4753450" y="4727950"/>
            <a:ext cx="2950500" cy="1257600"/>
          </a:xfrm>
          <a:prstGeom prst="straightConnector1">
            <a:avLst/>
          </a:prstGeom>
          <a:noFill/>
          <a:ln cap="flat" cmpd="sng" w="7620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45"/>
          <p:cNvCxnSpPr>
            <a:endCxn id="169" idx="1"/>
          </p:cNvCxnSpPr>
          <p:nvPr/>
        </p:nvCxnSpPr>
        <p:spPr>
          <a:xfrm flipH="1" rot="10800000">
            <a:off x="4626250" y="2525950"/>
            <a:ext cx="3077700" cy="1693800"/>
          </a:xfrm>
          <a:prstGeom prst="straightConnector1">
            <a:avLst/>
          </a:prstGeom>
          <a:noFill/>
          <a:ln cap="flat" cmpd="sng" w="76200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6"/>
          <p:cNvSpPr txBox="1"/>
          <p:nvPr/>
        </p:nvSpPr>
        <p:spPr>
          <a:xfrm>
            <a:off x="304800" y="1429750"/>
            <a:ext cx="178794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●"/>
            </a:pPr>
            <a:r>
              <a:rPr b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Django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</a:t>
            </a:r>
            <a:r>
              <a:rPr lang="en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https://www.djangoproject.com/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) is a “battery included” MVC framework: it provides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almost all the common functionality that one needs for web development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sz="32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7" name="Google Shape;177;p46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Django (1/2)</a:t>
            </a:r>
            <a:endParaRPr sz="4395"/>
          </a:p>
        </p:txBody>
      </p:sp>
      <p:pic>
        <p:nvPicPr>
          <p:cNvPr id="178" name="Google Shape;17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26175" y="5188075"/>
            <a:ext cx="4426475" cy="15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6"/>
          <p:cNvSpPr txBox="1"/>
          <p:nvPr/>
        </p:nvSpPr>
        <p:spPr>
          <a:xfrm>
            <a:off x="807425" y="2572750"/>
            <a:ext cx="16954200" cy="49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URL routing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User Authentication and Authorization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template engine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based on the Django template language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Object-Relational Mapper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(Django ORM)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Security features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(eg. form validation, SQL injection protection, ...)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development webserver</a:t>
            </a:r>
            <a:endParaRPr i="1"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administration panel</a:t>
            </a:r>
            <a:endParaRPr i="1"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○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command-line helper (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manage.py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3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46"/>
          <p:cNvSpPr txBox="1"/>
          <p:nvPr/>
        </p:nvSpPr>
        <p:spPr>
          <a:xfrm>
            <a:off x="304800" y="7754350"/>
            <a:ext cx="17247900" cy="20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Calibri"/>
              <a:buChar char="●"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Django </a:t>
            </a:r>
            <a:r>
              <a:rPr b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aims to generate as much boilerplate code as possible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so that you can focus on the most valuable parts of your web app. Django actually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layouts your code project’s structure for you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i="1"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expects you to follow it </a:t>
            </a:r>
            <a:endParaRPr i="1" sz="32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700" y="3348375"/>
            <a:ext cx="4688300" cy="533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47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Django</a:t>
            </a:r>
            <a:r>
              <a:rPr lang="en" sz="4395"/>
              <a:t> (2/2)</a:t>
            </a:r>
            <a:endParaRPr sz="4395"/>
          </a:p>
        </p:txBody>
      </p:sp>
      <p:sp>
        <p:nvSpPr>
          <p:cNvPr id="187" name="Google Shape;187;p47"/>
          <p:cNvSpPr txBox="1"/>
          <p:nvPr/>
        </p:nvSpPr>
        <p:spPr>
          <a:xfrm>
            <a:off x="533600" y="8678975"/>
            <a:ext cx="17304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Run with: </a:t>
            </a:r>
            <a:r>
              <a:rPr b="1" lang="en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python manage.py runserver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, your app is available under </a:t>
            </a:r>
            <a:r>
              <a:rPr lang="en" sz="3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http://127.0.0.1:8000</a:t>
            </a:r>
            <a:r>
              <a:rPr lang="en" sz="3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47"/>
          <p:cNvSpPr txBox="1"/>
          <p:nvPr/>
        </p:nvSpPr>
        <p:spPr>
          <a:xfrm>
            <a:off x="276750" y="1654575"/>
            <a:ext cx="17637300" cy="16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To start up a </a:t>
            </a:r>
            <a:r>
              <a:rPr lang="en" sz="2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Django project, run on the command line:</a:t>
            </a:r>
            <a:r>
              <a:rPr lang="en" sz="2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2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django-admin startproject &lt;proj-name&gt;</a:t>
            </a:r>
            <a:endParaRPr b="1" sz="28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From inside the project, create a new for it:</a:t>
            </a:r>
            <a:r>
              <a:rPr lang="en" sz="2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2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python manage.py startapp &lt;app-name&gt;</a:t>
            </a:r>
            <a:endParaRPr b="1" sz="28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89" name="Google Shape;189;p47"/>
          <p:cNvGrpSpPr/>
          <p:nvPr/>
        </p:nvGrpSpPr>
        <p:grpSpPr>
          <a:xfrm>
            <a:off x="381200" y="3375750"/>
            <a:ext cx="3251650" cy="4947000"/>
            <a:chOff x="381200" y="3375750"/>
            <a:chExt cx="3251650" cy="4947000"/>
          </a:xfrm>
        </p:grpSpPr>
        <p:sp>
          <p:nvSpPr>
            <p:cNvPr id="190" name="Google Shape;190;p47"/>
            <p:cNvSpPr txBox="1"/>
            <p:nvPr/>
          </p:nvSpPr>
          <p:spPr>
            <a:xfrm>
              <a:off x="381200" y="4911350"/>
              <a:ext cx="1674600" cy="75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Project</a:t>
              </a:r>
              <a:endParaRPr b="1" sz="36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91" name="Google Shape;191;p47"/>
            <p:cNvSpPr txBox="1"/>
            <p:nvPr/>
          </p:nvSpPr>
          <p:spPr>
            <a:xfrm>
              <a:off x="2208200" y="6413025"/>
              <a:ext cx="1273200" cy="75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App</a:t>
              </a:r>
              <a:endParaRPr b="1" sz="36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192" name="Google Shape;192;p47"/>
            <p:cNvSpPr/>
            <p:nvPr/>
          </p:nvSpPr>
          <p:spPr>
            <a:xfrm>
              <a:off x="2038200" y="3375750"/>
              <a:ext cx="488400" cy="4947000"/>
            </a:xfrm>
            <a:prstGeom prst="leftBracket">
              <a:avLst>
                <a:gd fmla="val 8333" name="adj"/>
              </a:avLst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7"/>
            <p:cNvSpPr/>
            <p:nvPr/>
          </p:nvSpPr>
          <p:spPr>
            <a:xfrm>
              <a:off x="3144450" y="5558175"/>
              <a:ext cx="488400" cy="2467200"/>
            </a:xfrm>
            <a:prstGeom prst="leftBracket">
              <a:avLst>
                <a:gd fmla="val 8333" name="adj"/>
              </a:avLst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47"/>
          <p:cNvGrpSpPr/>
          <p:nvPr/>
        </p:nvGrpSpPr>
        <p:grpSpPr>
          <a:xfrm>
            <a:off x="6900125" y="3934725"/>
            <a:ext cx="9975250" cy="4897200"/>
            <a:chOff x="6900125" y="3934725"/>
            <a:chExt cx="9975250" cy="4897200"/>
          </a:xfrm>
        </p:grpSpPr>
        <p:cxnSp>
          <p:nvCxnSpPr>
            <p:cNvPr id="195" name="Google Shape;195;p47"/>
            <p:cNvCxnSpPr/>
            <p:nvPr/>
          </p:nvCxnSpPr>
          <p:spPr>
            <a:xfrm>
              <a:off x="8182075" y="4395325"/>
              <a:ext cx="3346500" cy="20700"/>
            </a:xfrm>
            <a:prstGeom prst="straightConnector1">
              <a:avLst/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96" name="Google Shape;196;p47"/>
            <p:cNvCxnSpPr/>
            <p:nvPr/>
          </p:nvCxnSpPr>
          <p:spPr>
            <a:xfrm>
              <a:off x="7491975" y="4846125"/>
              <a:ext cx="4012200" cy="22500"/>
            </a:xfrm>
            <a:prstGeom prst="straightConnector1">
              <a:avLst/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97" name="Google Shape;197;p47"/>
            <p:cNvCxnSpPr/>
            <p:nvPr/>
          </p:nvCxnSpPr>
          <p:spPr>
            <a:xfrm>
              <a:off x="7708725" y="7212850"/>
              <a:ext cx="3798600" cy="31500"/>
            </a:xfrm>
            <a:prstGeom prst="straightConnector1">
              <a:avLst/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98" name="Google Shape;198;p47"/>
            <p:cNvCxnSpPr/>
            <p:nvPr/>
          </p:nvCxnSpPr>
          <p:spPr>
            <a:xfrm>
              <a:off x="7618575" y="8046825"/>
              <a:ext cx="3888600" cy="34200"/>
            </a:xfrm>
            <a:prstGeom prst="straightConnector1">
              <a:avLst/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99" name="Google Shape;199;p47"/>
            <p:cNvCxnSpPr/>
            <p:nvPr/>
          </p:nvCxnSpPr>
          <p:spPr>
            <a:xfrm>
              <a:off x="6900125" y="8534925"/>
              <a:ext cx="4628400" cy="21300"/>
            </a:xfrm>
            <a:prstGeom prst="straightConnector1">
              <a:avLst/>
            </a:prstGeom>
            <a:noFill/>
            <a:ln cap="flat" cmpd="sng" w="76200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00" name="Google Shape;200;p47"/>
            <p:cNvSpPr txBox="1"/>
            <p:nvPr/>
          </p:nvSpPr>
          <p:spPr>
            <a:xfrm>
              <a:off x="11517975" y="3934725"/>
              <a:ext cx="5281200" cy="6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Project-wide settings</a:t>
              </a:r>
              <a:endParaRPr b="1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01" name="Google Shape;201;p47"/>
            <p:cNvSpPr txBox="1"/>
            <p:nvPr/>
          </p:nvSpPr>
          <p:spPr>
            <a:xfrm>
              <a:off x="11517975" y="4468125"/>
              <a:ext cx="5281200" cy="6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URL routes</a:t>
              </a:r>
              <a:endParaRPr b="1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02" name="Google Shape;202;p47"/>
            <p:cNvSpPr txBox="1"/>
            <p:nvPr/>
          </p:nvSpPr>
          <p:spPr>
            <a:xfrm>
              <a:off x="11594175" y="6830325"/>
              <a:ext cx="5281200" cy="6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Models (as per MVC)</a:t>
              </a:r>
              <a:endParaRPr b="1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03" name="Google Shape;203;p47"/>
            <p:cNvSpPr txBox="1"/>
            <p:nvPr/>
          </p:nvSpPr>
          <p:spPr>
            <a:xfrm>
              <a:off x="11594175" y="7744725"/>
              <a:ext cx="5281200" cy="6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Controllers</a:t>
              </a: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 (as per MVC)</a:t>
              </a:r>
              <a:endParaRPr b="1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04" name="Google Shape;204;p47"/>
            <p:cNvSpPr txBox="1"/>
            <p:nvPr/>
          </p:nvSpPr>
          <p:spPr>
            <a:xfrm>
              <a:off x="11594175" y="8201925"/>
              <a:ext cx="5281200" cy="63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Management script</a:t>
              </a:r>
              <a:endParaRPr b="1" sz="32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8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395"/>
              <a:t>Comparison between Flask and Django</a:t>
            </a:r>
            <a:endParaRPr sz="4395"/>
          </a:p>
        </p:txBody>
      </p:sp>
      <p:graphicFrame>
        <p:nvGraphicFramePr>
          <p:cNvPr id="210" name="Google Shape;210;p48"/>
          <p:cNvGraphicFramePr/>
          <p:nvPr/>
        </p:nvGraphicFramePr>
        <p:xfrm>
          <a:off x="583950" y="1888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{2C19541C-9006-4B6F-B121-B623AF9A8F10}</a:tableStyleId>
              </a:tblPr>
              <a:tblGrid>
                <a:gridCol w="5753350"/>
                <a:gridCol w="5984875"/>
                <a:gridCol w="5515700"/>
              </a:tblGrid>
              <a:tr h="129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FE2F3"/>
                    </a:solidFill>
                  </a:tcPr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Constraints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No constraints imposed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Imposes a base app structure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Feature set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Minimal (notably lacks out-of-the-box </a:t>
                      </a:r>
                      <a:endParaRPr sz="24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ORM and Authentication support)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Very rich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Framework complexity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Lightweight, easy to learn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Heavyweight, steeper learning curve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Community support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Lots of extensions,</a:t>
                      </a:r>
                      <a:endParaRPr sz="24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strong user community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Strong user community</a:t>
                      </a:r>
                      <a:endParaRPr sz="24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(due to its longevity)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Style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Aims at simplicity, flexibility and fine-grained control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Aims to save yourself as much </a:t>
                      </a:r>
                      <a:endParaRPr sz="24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coding as possible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1109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000"/>
                        <a:t>Overall</a:t>
                      </a:r>
                      <a:endParaRPr b="1" sz="30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OK for small projects (eg. static sites, APIs) or when you need complete control over your app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OK for larger projects</a:t>
                      </a:r>
                      <a:endParaRPr sz="24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(eg. content-oriented sites and web apps, such as blogs)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211" name="Google Shape;21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1150" y="2204500"/>
            <a:ext cx="2567400" cy="88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5222" y="2046750"/>
            <a:ext cx="2688200" cy="10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9"/>
          <p:cNvSpPr txBox="1"/>
          <p:nvPr>
            <p:ph type="title"/>
          </p:nvPr>
        </p:nvSpPr>
        <p:spPr>
          <a:xfrm>
            <a:off x="200555" y="34902"/>
            <a:ext cx="176373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675" lIns="182675" spcFirstLastPara="1" rIns="182675" wrap="square" tIns="1826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4395"/>
              <a:t>Summary</a:t>
            </a:r>
            <a:endParaRPr b="0" i="0" sz="4395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49"/>
          <p:cNvSpPr txBox="1"/>
          <p:nvPr>
            <p:ph idx="4294967295" type="body"/>
          </p:nvPr>
        </p:nvSpPr>
        <p:spPr>
          <a:xfrm>
            <a:off x="421357" y="1777588"/>
            <a:ext cx="17416800" cy="8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Flask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Django</a:t>
            </a:r>
            <a:endParaRPr sz="3997">
              <a:solidFill>
                <a:srgbClr val="434343"/>
              </a:solidFill>
            </a:endParaRPr>
          </a:p>
          <a:p>
            <a:pPr indent="-723084" lvl="0" marL="913584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997"/>
              <a:buFont typeface="Calibri"/>
              <a:buChar char="●"/>
            </a:pPr>
            <a:r>
              <a:rPr lang="en" sz="3997">
                <a:solidFill>
                  <a:srgbClr val="434343"/>
                </a:solidFill>
              </a:rPr>
              <a:t>Comparison between Flask and Django</a:t>
            </a:r>
            <a:endParaRPr sz="3997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0"/>
          <p:cNvSpPr txBox="1"/>
          <p:nvPr>
            <p:ph type="ctrTitle"/>
          </p:nvPr>
        </p:nvSpPr>
        <p:spPr>
          <a:xfrm>
            <a:off x="784582" y="3637519"/>
            <a:ext cx="16429500" cy="1865400"/>
          </a:xfrm>
          <a:prstGeom prst="rect">
            <a:avLst/>
          </a:prstGeom>
          <a:noFill/>
          <a:ln>
            <a:noFill/>
          </a:ln>
        </p:spPr>
        <p:txBody>
          <a:bodyPr anchorCtr="0" anchor="b" bIns="182675" lIns="182675" spcFirstLastPara="1" rIns="182675" wrap="square" tIns="1826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9000"/>
              <a:t>Build a simple static website</a:t>
            </a:r>
            <a:endParaRPr sz="9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" sz="9000"/>
              <a:t>using Flask and Bootstrap</a:t>
            </a:r>
            <a:endParaRPr b="0" i="0" sz="9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50"/>
          <p:cNvSpPr txBox="1"/>
          <p:nvPr>
            <p:ph idx="1" type="subTitle"/>
          </p:nvPr>
        </p:nvSpPr>
        <p:spPr>
          <a:xfrm>
            <a:off x="784582" y="5575490"/>
            <a:ext cx="164295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675" lIns="182675" spcFirstLastPara="1" rIns="182675" wrap="square" tIns="1826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b="0" i="0" lang="en" sz="4398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Next Section</a:t>
            </a:r>
            <a:endParaRPr b="0" i="0" sz="4398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ckt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